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0" r:id="rId3"/>
    <p:sldId id="277" r:id="rId4"/>
    <p:sldId id="257" r:id="rId5"/>
    <p:sldId id="258" r:id="rId6"/>
    <p:sldId id="259" r:id="rId7"/>
    <p:sldId id="260" r:id="rId8"/>
    <p:sldId id="261" r:id="rId9"/>
    <p:sldId id="262" r:id="rId10"/>
    <p:sldId id="265" r:id="rId11"/>
    <p:sldId id="267" r:id="rId12"/>
    <p:sldId id="271" r:id="rId13"/>
    <p:sldId id="263" r:id="rId14"/>
    <p:sldId id="268" r:id="rId15"/>
    <p:sldId id="272" r:id="rId16"/>
    <p:sldId id="273" r:id="rId17"/>
    <p:sldId id="276" r:id="rId18"/>
    <p:sldId id="275" r:id="rId19"/>
    <p:sldId id="278" r:id="rId20"/>
    <p:sldId id="26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78" y="-10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2D6CC627-8AC6-4152-8401-5FDD3DFE1AB3}" type="datetimeFigureOut">
              <a:rPr lang="fr-FR" smtClean="0"/>
              <a:pPr/>
              <a:t>14/03/2022</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472F998B-83D1-4E42-94DA-31397791B45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D6CC627-8AC6-4152-8401-5FDD3DFE1AB3}" type="datetimeFigureOut">
              <a:rPr lang="fr-FR" smtClean="0"/>
              <a:pPr/>
              <a:t>14/03/2022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72F998B-83D1-4E42-94DA-31397791B45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D6CC627-8AC6-4152-8401-5FDD3DFE1AB3}" type="datetimeFigureOut">
              <a:rPr lang="fr-FR" smtClean="0"/>
              <a:pPr/>
              <a:t>14/03/2022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72F998B-83D1-4E42-94DA-31397791B45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D6CC627-8AC6-4152-8401-5FDD3DFE1AB3}" type="datetimeFigureOut">
              <a:rPr lang="fr-FR" smtClean="0"/>
              <a:pPr/>
              <a:t>14/03/2022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72F998B-83D1-4E42-94DA-31397791B456}"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D6CC627-8AC6-4152-8401-5FDD3DFE1AB3}" type="datetimeFigureOut">
              <a:rPr lang="fr-FR" smtClean="0"/>
              <a:pPr/>
              <a:t>14/03/2022</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472F998B-83D1-4E42-94DA-31397791B456}"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D6CC627-8AC6-4152-8401-5FDD3DFE1AB3}" type="datetimeFigureOut">
              <a:rPr lang="fr-FR" smtClean="0"/>
              <a:pPr/>
              <a:t>14/03/2022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72F998B-83D1-4E42-94DA-31397791B456}"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D6CC627-8AC6-4152-8401-5FDD3DFE1AB3}" type="datetimeFigureOut">
              <a:rPr lang="fr-FR" smtClean="0"/>
              <a:pPr/>
              <a:t>14/03/2022</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472F998B-83D1-4E42-94DA-31397791B45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2D6CC627-8AC6-4152-8401-5FDD3DFE1AB3}" type="datetimeFigureOut">
              <a:rPr lang="fr-FR" smtClean="0"/>
              <a:pPr/>
              <a:t>14/03/2022</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472F998B-83D1-4E42-94DA-31397791B456}"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D6CC627-8AC6-4152-8401-5FDD3DFE1AB3}" type="datetimeFigureOut">
              <a:rPr lang="fr-FR" smtClean="0"/>
              <a:pPr/>
              <a:t>14/03/2022</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472F998B-83D1-4E42-94DA-31397791B45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2D6CC627-8AC6-4152-8401-5FDD3DFE1AB3}" type="datetimeFigureOut">
              <a:rPr lang="fr-FR" smtClean="0"/>
              <a:pPr/>
              <a:t>14/03/2022</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472F998B-83D1-4E42-94DA-31397791B45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2D6CC627-8AC6-4152-8401-5FDD3DFE1AB3}" type="datetimeFigureOut">
              <a:rPr lang="fr-FR" smtClean="0"/>
              <a:pPr/>
              <a:t>14/03/2022</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472F998B-83D1-4E42-94DA-31397791B456}"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6CC627-8AC6-4152-8401-5FDD3DFE1AB3}" type="datetimeFigureOut">
              <a:rPr lang="fr-FR" smtClean="0"/>
              <a:pPr/>
              <a:t>14/03/2022</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2F998B-83D1-4E42-94DA-31397791B45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Les abus sexuels au sein de l’Eglise catholique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052736"/>
            <a:ext cx="8712968" cy="4525963"/>
          </a:xfrm>
        </p:spPr>
        <p:txBody>
          <a:bodyPr>
            <a:normAutofit fontScale="92500" lnSpcReduction="20000"/>
          </a:bodyPr>
          <a:lstStyle/>
          <a:p>
            <a:pPr>
              <a:lnSpc>
                <a:spcPct val="150000"/>
              </a:lnSpc>
              <a:spcAft>
                <a:spcPts val="600"/>
              </a:spcAft>
            </a:pPr>
            <a:r>
              <a:rPr lang="fr-FR" dirty="0" smtClean="0"/>
              <a:t>Genèse et méthodologie de la </a:t>
            </a:r>
            <a:r>
              <a:rPr lang="fr-FR" dirty="0" err="1" smtClean="0"/>
              <a:t>Ciase</a:t>
            </a:r>
            <a:endParaRPr lang="fr-FR" dirty="0" smtClean="0"/>
          </a:p>
          <a:p>
            <a:pPr>
              <a:lnSpc>
                <a:spcPct val="150000"/>
              </a:lnSpc>
              <a:spcAft>
                <a:spcPts val="600"/>
              </a:spcAft>
            </a:pPr>
            <a:r>
              <a:rPr lang="fr-FR" dirty="0" smtClean="0"/>
              <a:t>Faire la lumière </a:t>
            </a:r>
            <a:r>
              <a:rPr lang="fr-FR" sz="2800" dirty="0" smtClean="0"/>
              <a:t>à partir des données collectées</a:t>
            </a:r>
          </a:p>
          <a:p>
            <a:pPr>
              <a:lnSpc>
                <a:spcPct val="150000"/>
              </a:lnSpc>
            </a:pPr>
            <a:r>
              <a:rPr lang="fr-FR" dirty="0" smtClean="0"/>
              <a:t>Révéler la part d’ombre</a:t>
            </a:r>
          </a:p>
          <a:p>
            <a:pPr>
              <a:lnSpc>
                <a:spcPct val="150000"/>
              </a:lnSpc>
              <a:spcAft>
                <a:spcPts val="600"/>
              </a:spcAft>
              <a:buNone/>
            </a:pPr>
            <a:r>
              <a:rPr lang="fr-FR" dirty="0" smtClean="0"/>
              <a:t>	</a:t>
            </a:r>
            <a:r>
              <a:rPr lang="fr-FR" sz="2400" dirty="0" smtClean="0"/>
              <a:t>attitude de l’Eglise centrée sur la protection de l’institution sans égard pour les victimes</a:t>
            </a:r>
          </a:p>
          <a:p>
            <a:pPr>
              <a:lnSpc>
                <a:spcPct val="150000"/>
              </a:lnSpc>
            </a:pPr>
            <a:r>
              <a:rPr lang="fr-FR" dirty="0" smtClean="0"/>
              <a:t>Dissiper les ténèbres</a:t>
            </a:r>
          </a:p>
          <a:p>
            <a:pPr>
              <a:lnSpc>
                <a:spcPct val="150000"/>
              </a:lnSpc>
              <a:buNone/>
            </a:pPr>
            <a:r>
              <a:rPr lang="fr-FR" dirty="0" smtClean="0"/>
              <a:t>  </a:t>
            </a:r>
            <a:r>
              <a:rPr lang="fr-FR" sz="2400" dirty="0" smtClean="0"/>
              <a:t>démarche de vérité et de réparation vis-à-vis du passé, pour une prévention à l’avenir</a:t>
            </a:r>
            <a:endParaRPr lang="fr-FR" dirty="0" smtClean="0"/>
          </a:p>
          <a:p>
            <a:pPr>
              <a:lnSpc>
                <a:spcPct val="150000"/>
              </a:lnSpc>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052736"/>
            <a:ext cx="8229600" cy="4525963"/>
          </a:xfrm>
        </p:spPr>
        <p:txBody>
          <a:bodyPr>
            <a:normAutofit lnSpcReduction="10000"/>
          </a:bodyPr>
          <a:lstStyle/>
          <a:p>
            <a:pPr>
              <a:lnSpc>
                <a:spcPct val="150000"/>
              </a:lnSpc>
              <a:spcAft>
                <a:spcPts val="600"/>
              </a:spcAft>
              <a:buNone/>
            </a:pPr>
            <a:r>
              <a:rPr lang="fr-FR" dirty="0" smtClean="0"/>
              <a:t>Vous avez lu ou écouté les médias, peut-être vu la conférence de presse pendant laquelle le rapport a été remis…</a:t>
            </a:r>
          </a:p>
          <a:p>
            <a:pPr>
              <a:lnSpc>
                <a:spcPct val="150000"/>
              </a:lnSpc>
              <a:buNone/>
            </a:pPr>
            <a:r>
              <a:rPr lang="fr-FR" dirty="0" smtClean="0"/>
              <a:t>Qu’avez-vous ressenti ? Comment vivez-vous cela aujourd’hui ?</a:t>
            </a:r>
          </a:p>
          <a:p>
            <a:pPr>
              <a:lnSpc>
                <a:spcPct val="150000"/>
              </a:lnSpc>
              <a:buNone/>
            </a:pPr>
            <a:endParaRPr lang="fr-FR" dirty="0" smtClean="0"/>
          </a:p>
          <a:p>
            <a:pPr>
              <a:lnSpc>
                <a:spcPct val="150000"/>
              </a:lnSpc>
              <a:buNone/>
            </a:pPr>
            <a:r>
              <a:rPr lang="fr-FR" dirty="0" smtClean="0"/>
              <a:t>… temps d’échanges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1340768"/>
            <a:ext cx="8229600" cy="5112568"/>
          </a:xfrm>
        </p:spPr>
        <p:txBody>
          <a:bodyPr>
            <a:normAutofit fontScale="40000" lnSpcReduction="20000"/>
          </a:bodyPr>
          <a:lstStyle/>
          <a:p>
            <a:pPr lvl="0" algn="just">
              <a:spcAft>
                <a:spcPts val="1200"/>
              </a:spcAft>
            </a:pPr>
            <a:r>
              <a:rPr lang="fr-FR" sz="3800" dirty="0" smtClean="0"/>
              <a:t>1950 à 1970 : volonté de se protéger du scandale tout en essayant de « sauver » les agresseurs, ainsi que l’occultation du sort des personnes victimes, invitées à faire silence. </a:t>
            </a:r>
          </a:p>
          <a:p>
            <a:pPr lvl="0" algn="just">
              <a:spcAft>
                <a:spcPts val="1200"/>
              </a:spcAft>
            </a:pPr>
            <a:r>
              <a:rPr lang="fr-FR" sz="3800" dirty="0" smtClean="0"/>
              <a:t>1970 à 1990 : la question des violences sexuelles passe au second plan, derrière la crise sacerdotale, qui accapare davantage les structures internes de prise en charge des clercs « à problèmes ». </a:t>
            </a:r>
          </a:p>
          <a:p>
            <a:pPr lvl="0" algn="just">
              <a:spcAft>
                <a:spcPts val="1200"/>
              </a:spcAft>
            </a:pPr>
            <a:r>
              <a:rPr lang="fr-FR" sz="3800" dirty="0" smtClean="0"/>
              <a:t>À partir des années 1990, l’attitude de l’Église catholique change progressivement, avec la prise en compte de l’existence des personnes victimes, qui toutefois ne vaut pas encore reconnaissance. </a:t>
            </a:r>
          </a:p>
          <a:p>
            <a:pPr lvl="0" algn="just">
              <a:spcAft>
                <a:spcPts val="1200"/>
              </a:spcAft>
            </a:pPr>
            <a:r>
              <a:rPr lang="fr-FR" sz="3800" dirty="0" smtClean="0"/>
              <a:t>2000 : début de prise de parole publique de l’Eglise catholique en France dans la lutte contre la pédophilie.</a:t>
            </a:r>
          </a:p>
          <a:p>
            <a:pPr algn="just">
              <a:spcAft>
                <a:spcPts val="1200"/>
              </a:spcAft>
            </a:pPr>
            <a:r>
              <a:rPr lang="fr-FR" sz="3800" dirty="0" smtClean="0"/>
              <a:t>A compter des années 2010, développement des dénonciations à la justice, des sanctions canoniques et du renoncement au traitement purement interne des agresseurs.</a:t>
            </a:r>
          </a:p>
          <a:p>
            <a:pPr algn="just">
              <a:spcAft>
                <a:spcPts val="1200"/>
              </a:spcAft>
            </a:pPr>
            <a:r>
              <a:rPr lang="fr-FR" sz="3800" dirty="0" smtClean="0"/>
              <a:t>Novembre 2018, mise en place de la Commission Sauvé à la demande de la CEF et de la CORREF.</a:t>
            </a:r>
          </a:p>
          <a:p>
            <a:pPr lvl="0" algn="just">
              <a:spcAft>
                <a:spcPts val="1200"/>
              </a:spcAft>
            </a:pPr>
            <a:r>
              <a:rPr lang="fr-FR" sz="3800" dirty="0" smtClean="0"/>
              <a:t>Novembre 2020, assemblée des évêques à Lourdes qui, suite à la remise du rapport Sauvé, reconnaissent la responsabilité de l'Eglise et qui s'engagent à un devoir de justice et de réparation.</a:t>
            </a:r>
          </a:p>
          <a:p>
            <a:pPr algn="just"/>
            <a:endParaRPr lang="fr-FR" dirty="0"/>
          </a:p>
        </p:txBody>
      </p:sp>
      <p:sp>
        <p:nvSpPr>
          <p:cNvPr id="3" name="Titre 2"/>
          <p:cNvSpPr>
            <a:spLocks noGrp="1"/>
          </p:cNvSpPr>
          <p:nvPr>
            <p:ph type="title"/>
          </p:nvPr>
        </p:nvSpPr>
        <p:spPr/>
        <p:txBody>
          <a:bodyPr/>
          <a:lstStyle/>
          <a:p>
            <a:r>
              <a:rPr lang="fr-FR" dirty="0" smtClean="0"/>
              <a:t>Petit historique</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481328"/>
            <a:ext cx="8568952" cy="4525963"/>
          </a:xfrm>
        </p:spPr>
        <p:txBody>
          <a:bodyPr/>
          <a:lstStyle/>
          <a:p>
            <a:pPr>
              <a:lnSpc>
                <a:spcPct val="150000"/>
              </a:lnSpc>
              <a:spcAft>
                <a:spcPts val="600"/>
              </a:spcAft>
            </a:pPr>
            <a:r>
              <a:rPr lang="fr-FR" dirty="0" smtClean="0"/>
              <a:t>Certaines déjà commencées à consolider, </a:t>
            </a:r>
            <a:r>
              <a:rPr lang="fr-FR" sz="2400" dirty="0" smtClean="0"/>
              <a:t>par exemple l’écoute des victimes par les cellules d’écoute, la prévention, la formation, le protocole avec le procureur…</a:t>
            </a:r>
          </a:p>
          <a:p>
            <a:pPr>
              <a:lnSpc>
                <a:spcPct val="150000"/>
              </a:lnSpc>
              <a:spcAft>
                <a:spcPts val="600"/>
              </a:spcAft>
            </a:pPr>
            <a:r>
              <a:rPr lang="fr-FR" dirty="0" smtClean="0"/>
              <a:t>Au niveau de l’indemnisation</a:t>
            </a:r>
          </a:p>
          <a:p>
            <a:pPr>
              <a:lnSpc>
                <a:spcPct val="150000"/>
              </a:lnSpc>
            </a:pPr>
            <a:r>
              <a:rPr lang="fr-FR" dirty="0" smtClean="0"/>
              <a:t>Et pour remédier aux dysfonctionnements repérés</a:t>
            </a:r>
          </a:p>
        </p:txBody>
      </p:sp>
      <p:sp>
        <p:nvSpPr>
          <p:cNvPr id="2" name="Titre 1"/>
          <p:cNvSpPr>
            <a:spLocks noGrp="1"/>
          </p:cNvSpPr>
          <p:nvPr>
            <p:ph type="title"/>
          </p:nvPr>
        </p:nvSpPr>
        <p:spPr>
          <a:xfrm>
            <a:off x="395536" y="260648"/>
            <a:ext cx="8579296" cy="1143000"/>
          </a:xfrm>
        </p:spPr>
        <p:txBody>
          <a:bodyPr>
            <a:normAutofit fontScale="90000"/>
          </a:bodyPr>
          <a:lstStyle/>
          <a:p>
            <a:r>
              <a:rPr lang="fr-FR" dirty="0" smtClean="0"/>
              <a:t>Les 45 recommandations du rapport</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332656"/>
            <a:ext cx="8435280" cy="5674635"/>
          </a:xfrm>
        </p:spPr>
        <p:txBody>
          <a:bodyPr>
            <a:normAutofit/>
          </a:bodyPr>
          <a:lstStyle/>
          <a:p>
            <a:pPr>
              <a:spcAft>
                <a:spcPts val="1200"/>
              </a:spcAft>
            </a:pPr>
            <a:r>
              <a:rPr lang="fr-FR" dirty="0" smtClean="0"/>
              <a:t>Faire la lumière </a:t>
            </a:r>
            <a:r>
              <a:rPr lang="fr-FR" sz="1400" i="1" dirty="0" smtClean="0"/>
              <a:t>Recommandations 1 et 2 </a:t>
            </a:r>
            <a:endParaRPr lang="fr-FR" sz="1400" dirty="0" smtClean="0"/>
          </a:p>
          <a:p>
            <a:pPr marL="0" indent="109538" algn="just">
              <a:buNone/>
            </a:pPr>
            <a:r>
              <a:rPr lang="fr-FR" sz="1800" b="1" i="1" dirty="0" smtClean="0"/>
              <a:t>Du côté des agresseurs</a:t>
            </a:r>
            <a:r>
              <a:rPr lang="fr-FR" sz="1800" dirty="0" smtClean="0"/>
              <a:t> :</a:t>
            </a:r>
            <a:endParaRPr lang="fr-FR" sz="1800" i="1" dirty="0" smtClean="0"/>
          </a:p>
          <a:p>
            <a:pPr marL="355600" indent="-266700" algn="just">
              <a:lnSpc>
                <a:spcPct val="150000"/>
              </a:lnSpc>
              <a:buFont typeface="Wingdings" pitchFamily="2" charset="2"/>
              <a:buChar char="§"/>
            </a:pPr>
            <a:r>
              <a:rPr lang="fr-FR" sz="1800" dirty="0" smtClean="0"/>
              <a:t>Vérifier les antécédents judiciaires des personnes mandatées par l’Eglise.</a:t>
            </a:r>
          </a:p>
          <a:p>
            <a:pPr marL="355600" indent="-266700" algn="just">
              <a:lnSpc>
                <a:spcPct val="150000"/>
              </a:lnSpc>
              <a:buFont typeface="Wingdings" pitchFamily="2" charset="2"/>
              <a:buChar char="§"/>
            </a:pPr>
            <a:r>
              <a:rPr lang="fr-FR" sz="1800" dirty="0" smtClean="0"/>
              <a:t>S’assurer que les personnes mises en cause n’aient pas accès aux personnes vulnérables. </a:t>
            </a:r>
            <a:endParaRPr lang="fr-FR" sz="1600" i="1" dirty="0" smtClean="0"/>
          </a:p>
          <a:p>
            <a:pPr>
              <a:lnSpc>
                <a:spcPct val="150000"/>
              </a:lnSpc>
            </a:pPr>
            <a:r>
              <a:rPr lang="fr-FR" dirty="0" smtClean="0"/>
              <a:t>Révéler la part d’ombre </a:t>
            </a:r>
            <a:r>
              <a:rPr lang="fr-FR" sz="1400" i="1" dirty="0" smtClean="0"/>
              <a:t>Recommandations 3 à 22</a:t>
            </a:r>
            <a:endParaRPr lang="fr-FR" sz="1400" dirty="0" smtClean="0"/>
          </a:p>
          <a:p>
            <a:pPr>
              <a:lnSpc>
                <a:spcPct val="150000"/>
              </a:lnSpc>
              <a:buFont typeface="Wingdings" pitchFamily="2" charset="2"/>
              <a:buChar char="§"/>
            </a:pPr>
            <a:r>
              <a:rPr lang="fr-FR" sz="1800" dirty="0" smtClean="0"/>
              <a:t>Identifier toutes les formes d’abus de pouvoir par exemple la  mise en surplomb du prêtre dans une position héroïque ou de domination.</a:t>
            </a:r>
          </a:p>
          <a:p>
            <a:pPr>
              <a:lnSpc>
                <a:spcPct val="150000"/>
              </a:lnSpc>
              <a:buFont typeface="Wingdings" pitchFamily="2" charset="2"/>
              <a:buChar char="§"/>
            </a:pPr>
            <a:r>
              <a:rPr lang="fr-FR" sz="1800" dirty="0" smtClean="0"/>
              <a:t>Souligner que les Evangiles sont source d’inspiration pour une bonne pratique. Rappeler la dignité inaliénable de la personne victime.</a:t>
            </a:r>
          </a:p>
          <a:p>
            <a:pPr>
              <a:lnSpc>
                <a:spcPct val="150000"/>
              </a:lnSpc>
              <a:buFont typeface="Wingdings" pitchFamily="2" charset="2"/>
              <a:buChar char="§"/>
            </a:pPr>
            <a:r>
              <a:rPr lang="fr-FR" sz="1800" dirty="0" smtClean="0"/>
              <a:t>Assurer une meilleure visibilité des cellules d’écoute. </a:t>
            </a:r>
          </a:p>
          <a:p>
            <a:pPr>
              <a:lnSpc>
                <a:spcPct val="150000"/>
              </a:lnSpc>
              <a:buFont typeface="Wingdings" pitchFamily="2" charset="2"/>
              <a:buChar char="§"/>
            </a:pPr>
            <a:endParaRPr lang="fr-FR" sz="1800" dirty="0" smtClean="0"/>
          </a:p>
          <a:p>
            <a:pPr>
              <a:lnSpc>
                <a:spcPct val="150000"/>
              </a:lnSpc>
              <a:buFont typeface="Wingdings" pitchFamily="2" charset="2"/>
              <a:buChar char="§"/>
            </a:pPr>
            <a:endParaRPr lang="fr-FR" sz="1800" dirty="0" smtClean="0"/>
          </a:p>
          <a:p>
            <a:pPr marL="0" indent="109538">
              <a:buNone/>
            </a:pPr>
            <a:endParaRPr lang="fr-FR" sz="1800" dirty="0" smtClean="0"/>
          </a:p>
          <a:p>
            <a:pPr marL="0" indent="109538">
              <a:buNone/>
            </a:pPr>
            <a:endParaRPr lang="fr-FR" sz="1800" dirty="0" smtClean="0"/>
          </a:p>
          <a:p>
            <a:pPr>
              <a:buNone/>
            </a:pPr>
            <a:endParaRPr lang="fr-F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1"/>
          <p:cNvSpPr>
            <a:spLocks noGrp="1"/>
          </p:cNvSpPr>
          <p:nvPr>
            <p:ph idx="1"/>
          </p:nvPr>
        </p:nvSpPr>
        <p:spPr>
          <a:xfrm>
            <a:off x="457200" y="418661"/>
            <a:ext cx="8435280" cy="5746643"/>
          </a:xfrm>
        </p:spPr>
        <p:txBody>
          <a:bodyPr>
            <a:normAutofit fontScale="92500"/>
          </a:bodyPr>
          <a:lstStyle/>
          <a:p>
            <a:pPr>
              <a:spcAft>
                <a:spcPts val="1200"/>
              </a:spcAft>
            </a:pPr>
            <a:r>
              <a:rPr lang="fr-FR" dirty="0" smtClean="0"/>
              <a:t>Dissiper les ténèbres </a:t>
            </a:r>
            <a:r>
              <a:rPr lang="fr-FR" sz="1400" i="1" dirty="0" smtClean="0"/>
              <a:t>Recommandations 23 à 33</a:t>
            </a:r>
            <a:endParaRPr lang="fr-FR" sz="1400" dirty="0" smtClean="0"/>
          </a:p>
          <a:p>
            <a:pPr marL="0" indent="109538" algn="just">
              <a:spcAft>
                <a:spcPts val="600"/>
              </a:spcAft>
              <a:buNone/>
            </a:pPr>
            <a:r>
              <a:rPr lang="fr-FR" sz="1800" b="1" i="1" dirty="0" smtClean="0"/>
              <a:t>Reconnaissance des victimes </a:t>
            </a:r>
            <a:r>
              <a:rPr lang="fr-FR" sz="1800" dirty="0" smtClean="0"/>
              <a:t>:</a:t>
            </a:r>
            <a:r>
              <a:rPr lang="fr-FR" sz="1800" b="1" i="1" dirty="0" smtClean="0"/>
              <a:t> </a:t>
            </a:r>
          </a:p>
          <a:p>
            <a:pPr marL="355600" indent="-266700" algn="just">
              <a:lnSpc>
                <a:spcPct val="160000"/>
              </a:lnSpc>
              <a:buFont typeface="Wingdings" pitchFamily="2" charset="2"/>
              <a:buChar char="§"/>
            </a:pPr>
            <a:r>
              <a:rPr lang="fr-FR" sz="1800" dirty="0" smtClean="0"/>
              <a:t>Reconnaître la responsabilité civile, sociale et systémique de l’Eglise, indépendamment de toute faute personnelle de ses responsables.</a:t>
            </a:r>
          </a:p>
          <a:p>
            <a:pPr marL="355600" indent="-266700" algn="just">
              <a:lnSpc>
                <a:spcPct val="160000"/>
              </a:lnSpc>
              <a:buFont typeface="Wingdings" pitchFamily="2" charset="2"/>
              <a:buChar char="§"/>
            </a:pPr>
            <a:r>
              <a:rPr lang="fr-FR" sz="1800" dirty="0" smtClean="0"/>
              <a:t>Mettre en place des dispositifs concrets de reconnaissance.</a:t>
            </a:r>
          </a:p>
          <a:p>
            <a:pPr marL="0" indent="109538">
              <a:lnSpc>
                <a:spcPct val="160000"/>
              </a:lnSpc>
              <a:spcAft>
                <a:spcPts val="600"/>
              </a:spcAft>
              <a:buNone/>
            </a:pPr>
            <a:r>
              <a:rPr lang="fr-FR" sz="1800" b="1" i="1" dirty="0" smtClean="0"/>
              <a:t>Pour une justice restauratrice </a:t>
            </a:r>
            <a:r>
              <a:rPr lang="fr-FR" sz="1800" dirty="0" smtClean="0"/>
              <a:t>: </a:t>
            </a:r>
          </a:p>
          <a:p>
            <a:pPr marL="352425" indent="-176213">
              <a:lnSpc>
                <a:spcPct val="160000"/>
              </a:lnSpc>
              <a:buFont typeface="Wingdings" pitchFamily="2" charset="2"/>
              <a:buChar char="§"/>
            </a:pPr>
            <a:r>
              <a:rPr lang="fr-FR" sz="1800" dirty="0" smtClean="0"/>
              <a:t>Mettre en place un dispositif de justice restauratrice au cours de la procédure pénale.</a:t>
            </a:r>
          </a:p>
          <a:p>
            <a:pPr marL="352425" indent="-176213">
              <a:lnSpc>
                <a:spcPct val="160000"/>
              </a:lnSpc>
              <a:spcAft>
                <a:spcPts val="600"/>
              </a:spcAft>
              <a:buFont typeface="Wingdings" pitchFamily="2" charset="2"/>
              <a:buChar char="§"/>
            </a:pPr>
            <a:r>
              <a:rPr lang="fr-FR" sz="1800" dirty="0" smtClean="0"/>
              <a:t>Généraliser les protocoles entre parquets et diocèses.</a:t>
            </a:r>
          </a:p>
          <a:p>
            <a:pPr marL="0" indent="109538" algn="just">
              <a:buNone/>
            </a:pPr>
            <a:r>
              <a:rPr lang="fr-FR" sz="1800" b="1" dirty="0" smtClean="0"/>
              <a:t>L’indemnisation </a:t>
            </a:r>
            <a:r>
              <a:rPr lang="fr-FR" sz="1800" dirty="0" smtClean="0"/>
              <a:t>: </a:t>
            </a:r>
          </a:p>
          <a:p>
            <a:pPr marL="352425" indent="-176213" algn="just">
              <a:lnSpc>
                <a:spcPct val="160000"/>
              </a:lnSpc>
              <a:buFont typeface="Wingdings" pitchFamily="2" charset="2"/>
              <a:buChar char="§"/>
            </a:pPr>
            <a:r>
              <a:rPr lang="fr-FR" sz="1800" dirty="0" smtClean="0"/>
              <a:t>Individualiser le calcul de l’indemnisation due à chaque personne victime. </a:t>
            </a:r>
          </a:p>
          <a:p>
            <a:pPr marL="352425" indent="-176213" algn="just">
              <a:lnSpc>
                <a:spcPct val="160000"/>
              </a:lnSpc>
              <a:buFont typeface="Wingdings" pitchFamily="2" charset="2"/>
              <a:buChar char="§"/>
            </a:pPr>
            <a:r>
              <a:rPr lang="fr-FR" sz="1800" dirty="0" smtClean="0"/>
              <a:t>Le confier à un organe indépendant, extérieur à l’Eglise. </a:t>
            </a:r>
          </a:p>
          <a:p>
            <a:pPr marL="0" indent="109538">
              <a:buNone/>
            </a:pPr>
            <a:endParaRPr lang="fr-FR" sz="1800" dirty="0" smtClean="0"/>
          </a:p>
          <a:p>
            <a:pPr marL="0" indent="109538">
              <a:buNone/>
            </a:pPr>
            <a:endParaRPr lang="fr-FR" sz="1800" dirty="0" smtClean="0"/>
          </a:p>
          <a:p>
            <a:pPr marL="0" indent="109538">
              <a:buNone/>
            </a:pPr>
            <a:endParaRPr lang="fr-FR" sz="1800" dirty="0" smtClean="0"/>
          </a:p>
          <a:p>
            <a:pPr marL="0" indent="109538">
              <a:buNone/>
            </a:pPr>
            <a:endParaRPr lang="fr-FR" sz="1800" dirty="0" smtClean="0"/>
          </a:p>
          <a:p>
            <a:pPr>
              <a:buNone/>
            </a:pPr>
            <a:endParaRPr lang="fr-F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404664"/>
            <a:ext cx="8229600" cy="5602627"/>
          </a:xfrm>
        </p:spPr>
        <p:txBody>
          <a:bodyPr>
            <a:normAutofit fontScale="85000" lnSpcReduction="10000"/>
          </a:bodyPr>
          <a:lstStyle/>
          <a:p>
            <a:pPr algn="just">
              <a:spcAft>
                <a:spcPts val="600"/>
              </a:spcAft>
            </a:pPr>
            <a:r>
              <a:rPr lang="fr-FR" sz="2900" dirty="0" smtClean="0"/>
              <a:t>Remédier à tous les dysfonctionnements : </a:t>
            </a:r>
          </a:p>
          <a:p>
            <a:pPr algn="just">
              <a:spcAft>
                <a:spcPts val="1200"/>
              </a:spcAft>
              <a:buNone/>
            </a:pPr>
            <a:r>
              <a:rPr lang="fr-FR" sz="1500" i="1" dirty="0" smtClean="0"/>
              <a:t>Recommandations 34 à 45</a:t>
            </a:r>
            <a:endParaRPr lang="fr-FR" sz="1500" dirty="0" smtClean="0"/>
          </a:p>
          <a:p>
            <a:pPr algn="just">
              <a:buNone/>
            </a:pPr>
            <a:r>
              <a:rPr lang="fr-FR" sz="1800" b="1" i="1" dirty="0" smtClean="0"/>
              <a:t>Gouvernance </a:t>
            </a:r>
            <a:r>
              <a:rPr lang="fr-FR" sz="1800" dirty="0" smtClean="0"/>
              <a:t>:</a:t>
            </a:r>
          </a:p>
          <a:p>
            <a:pPr algn="just">
              <a:lnSpc>
                <a:spcPct val="160000"/>
              </a:lnSpc>
              <a:buFont typeface="Wingdings" pitchFamily="2" charset="2"/>
              <a:buChar char="§"/>
            </a:pPr>
            <a:r>
              <a:rPr lang="fr-FR" sz="1800" dirty="0" smtClean="0"/>
              <a:t>Passer au crible le fait de la concentration entre les mains d’une même personne les pouvoirs d’ordre et de gouvernement.</a:t>
            </a:r>
          </a:p>
          <a:p>
            <a:pPr algn="just">
              <a:lnSpc>
                <a:spcPct val="160000"/>
              </a:lnSpc>
              <a:buFont typeface="Wingdings" pitchFamily="2" charset="2"/>
              <a:buChar char="§"/>
            </a:pPr>
            <a:r>
              <a:rPr lang="fr-FR" sz="1800" dirty="0" smtClean="0"/>
              <a:t>Renforcer la présence des laïcs en général et des femmes en particulier dans les sphères </a:t>
            </a:r>
            <a:r>
              <a:rPr lang="fr-FR" sz="1800" dirty="0" smtClean="0"/>
              <a:t>décisionnelles </a:t>
            </a:r>
            <a:r>
              <a:rPr lang="fr-FR" sz="1800" dirty="0" smtClean="0"/>
              <a:t>de l’Eglise.</a:t>
            </a:r>
          </a:p>
          <a:p>
            <a:pPr algn="just">
              <a:lnSpc>
                <a:spcPct val="160000"/>
              </a:lnSpc>
              <a:spcAft>
                <a:spcPts val="600"/>
              </a:spcAft>
              <a:buFont typeface="Wingdings" pitchFamily="2" charset="2"/>
              <a:buChar char="§"/>
            </a:pPr>
            <a:r>
              <a:rPr lang="fr-FR" sz="1800" dirty="0" smtClean="0"/>
              <a:t>Faire un travail sur le droit canonique.</a:t>
            </a:r>
          </a:p>
          <a:p>
            <a:pPr marL="0" indent="109538" algn="just">
              <a:buNone/>
            </a:pPr>
            <a:r>
              <a:rPr lang="fr-FR" sz="1800" b="1" i="1" dirty="0" smtClean="0"/>
              <a:t>Formation </a:t>
            </a:r>
            <a:r>
              <a:rPr lang="fr-FR" sz="1800" dirty="0" smtClean="0"/>
              <a:t>:</a:t>
            </a:r>
          </a:p>
          <a:p>
            <a:pPr marL="352425" indent="-176213" algn="just">
              <a:lnSpc>
                <a:spcPct val="170000"/>
              </a:lnSpc>
              <a:buFont typeface="Wingdings" pitchFamily="2" charset="2"/>
              <a:buChar char="§"/>
            </a:pPr>
            <a:r>
              <a:rPr lang="fr-FR" sz="1800" dirty="0" smtClean="0"/>
              <a:t>Favoriser l’ouverture aux sciences humaines pour la formation des séminaristes. </a:t>
            </a:r>
          </a:p>
          <a:p>
            <a:pPr marL="352425" indent="-176213" algn="just">
              <a:lnSpc>
                <a:spcPct val="170000"/>
              </a:lnSpc>
              <a:buFont typeface="Wingdings" pitchFamily="2" charset="2"/>
              <a:buChar char="§"/>
            </a:pPr>
            <a:r>
              <a:rPr lang="fr-FR" sz="1800" dirty="0" smtClean="0"/>
              <a:t>Porter une attention à la formation continue avec des modules relatifs à la lutte contre la </a:t>
            </a:r>
            <a:r>
              <a:rPr lang="fr-FR" sz="1800" dirty="0" err="1" smtClean="0"/>
              <a:t>pédocriminalité</a:t>
            </a:r>
            <a:r>
              <a:rPr lang="fr-FR" sz="1800" dirty="0" smtClean="0"/>
              <a:t> et l’emprise.</a:t>
            </a:r>
          </a:p>
          <a:p>
            <a:pPr marL="352425" indent="-176213" algn="just">
              <a:lnSpc>
                <a:spcPct val="170000"/>
              </a:lnSpc>
              <a:buFont typeface="Wingdings" pitchFamily="2" charset="2"/>
              <a:buChar char="§"/>
            </a:pPr>
            <a:r>
              <a:rPr lang="fr-FR" sz="1800" dirty="0" smtClean="0"/>
              <a:t>Renforcer les politiques de prévention et encourager les initiatives et activités des paroisses en ce sens.</a:t>
            </a:r>
          </a:p>
          <a:p>
            <a:pPr marL="0" indent="109538" algn="just">
              <a:buFont typeface="Wingdings" pitchFamily="2" charset="2"/>
              <a:buChar char="§"/>
            </a:pPr>
            <a:endParaRPr lang="fr-FR" sz="1800" dirty="0" smtClean="0"/>
          </a:p>
          <a:p>
            <a:pPr marL="0" indent="109538" algn="just">
              <a:buNone/>
            </a:pPr>
            <a:endParaRPr lang="fr-FR" sz="1800" dirty="0" smtClean="0"/>
          </a:p>
          <a:p>
            <a:pPr algn="just"/>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nSpc>
                <a:spcPct val="160000"/>
              </a:lnSpc>
              <a:spcAft>
                <a:spcPts val="600"/>
              </a:spcAft>
            </a:pPr>
            <a:r>
              <a:rPr lang="fr-FR" dirty="0" smtClean="0"/>
              <a:t>sont d'accord pour reconnaître la responsabilité institutionnelle de l’Église dans les violences faites aux personnes victimes</a:t>
            </a:r>
          </a:p>
          <a:p>
            <a:pPr>
              <a:lnSpc>
                <a:spcPct val="160000"/>
              </a:lnSpc>
              <a:spcAft>
                <a:spcPts val="600"/>
              </a:spcAft>
            </a:pPr>
            <a:r>
              <a:rPr lang="fr-FR" dirty="0" smtClean="0"/>
              <a:t>reconnaissent la dimension systémique de ces violences. </a:t>
            </a:r>
          </a:p>
          <a:p>
            <a:pPr>
              <a:lnSpc>
                <a:spcPct val="160000"/>
              </a:lnSpc>
            </a:pPr>
            <a:r>
              <a:rPr lang="fr-FR" dirty="0" smtClean="0"/>
              <a:t> reconnaissent que cela entraîne un devoir de justice et de réparation. </a:t>
            </a:r>
          </a:p>
          <a:p>
            <a:endParaRPr lang="fr-FR" dirty="0"/>
          </a:p>
        </p:txBody>
      </p:sp>
      <p:sp>
        <p:nvSpPr>
          <p:cNvPr id="3" name="Titre 2"/>
          <p:cNvSpPr>
            <a:spLocks noGrp="1"/>
          </p:cNvSpPr>
          <p:nvPr>
            <p:ph type="title"/>
          </p:nvPr>
        </p:nvSpPr>
        <p:spPr/>
        <p:txBody>
          <a:bodyPr/>
          <a:lstStyle/>
          <a:p>
            <a:r>
              <a:rPr lang="fr-FR" dirty="0" smtClean="0"/>
              <a:t>A Lourdes </a:t>
            </a:r>
            <a:r>
              <a:rPr lang="fr-FR" sz="2800" dirty="0" smtClean="0"/>
              <a:t>(en nov.)</a:t>
            </a:r>
            <a:r>
              <a:rPr lang="fr-FR" dirty="0" smtClean="0"/>
              <a:t>, les évêques</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pPr marL="355600" indent="-246063" algn="just">
              <a:lnSpc>
                <a:spcPct val="120000"/>
              </a:lnSpc>
              <a:spcBef>
                <a:spcPts val="0"/>
              </a:spcBef>
              <a:spcAft>
                <a:spcPts val="1000"/>
              </a:spcAft>
              <a:buFont typeface="+mj-lt"/>
              <a:buAutoNum type="arabicPeriod"/>
            </a:pPr>
            <a:r>
              <a:rPr lang="fr-FR" sz="1700" dirty="0" smtClean="0"/>
              <a:t>Partage de bonnes pratiques devant des cas signalés </a:t>
            </a:r>
          </a:p>
          <a:p>
            <a:pPr marL="355600" indent="-246063" algn="just">
              <a:lnSpc>
                <a:spcPct val="120000"/>
              </a:lnSpc>
              <a:spcBef>
                <a:spcPts val="0"/>
              </a:spcBef>
              <a:spcAft>
                <a:spcPts val="1000"/>
              </a:spcAft>
              <a:buFont typeface="+mj-lt"/>
              <a:buAutoNum type="arabicPeriod"/>
            </a:pPr>
            <a:r>
              <a:rPr lang="fr-FR" sz="1700" dirty="0" smtClean="0"/>
              <a:t>Confession et accompagnement spirituel (R8,45) </a:t>
            </a:r>
          </a:p>
          <a:p>
            <a:pPr marL="355600" indent="-246063" algn="just">
              <a:lnSpc>
                <a:spcPct val="120000"/>
              </a:lnSpc>
              <a:spcBef>
                <a:spcPts val="0"/>
              </a:spcBef>
              <a:spcAft>
                <a:spcPts val="1000"/>
              </a:spcAft>
              <a:buFont typeface="+mj-lt"/>
              <a:buAutoNum type="arabicPeriod"/>
            </a:pPr>
            <a:r>
              <a:rPr lang="fr-FR" sz="1700" dirty="0" smtClean="0"/>
              <a:t>Accompagnement des prêtres mis en cause (R1) </a:t>
            </a:r>
          </a:p>
          <a:p>
            <a:pPr marL="355600" indent="-246063" algn="just">
              <a:lnSpc>
                <a:spcPct val="120000"/>
              </a:lnSpc>
              <a:spcBef>
                <a:spcPts val="0"/>
              </a:spcBef>
              <a:spcAft>
                <a:spcPts val="1000"/>
              </a:spcAft>
              <a:buFont typeface="+mj-lt"/>
              <a:buAutoNum type="arabicPeriod"/>
            </a:pPr>
            <a:r>
              <a:rPr lang="fr-FR" sz="1700" dirty="0" smtClean="0"/>
              <a:t>Discernement vocationnel et formation des futurs prêtres (R44) </a:t>
            </a:r>
          </a:p>
          <a:p>
            <a:pPr marL="355600" indent="-246063" algn="just">
              <a:lnSpc>
                <a:spcPct val="120000"/>
              </a:lnSpc>
              <a:spcBef>
                <a:spcPts val="0"/>
              </a:spcBef>
              <a:spcAft>
                <a:spcPts val="1000"/>
              </a:spcAft>
              <a:buFont typeface="+mj-lt"/>
              <a:buAutoNum type="arabicPeriod"/>
            </a:pPr>
            <a:r>
              <a:rPr lang="fr-FR" sz="1700" dirty="0" smtClean="0"/>
              <a:t>Accompagnement du ministère des évêques (R13,34) </a:t>
            </a:r>
          </a:p>
          <a:p>
            <a:pPr marL="355600" indent="-246063" algn="just">
              <a:lnSpc>
                <a:spcPct val="120000"/>
              </a:lnSpc>
              <a:spcBef>
                <a:spcPts val="0"/>
              </a:spcBef>
              <a:spcAft>
                <a:spcPts val="600"/>
              </a:spcAft>
              <a:buFont typeface="+mj-lt"/>
              <a:buAutoNum type="arabicPeriod"/>
            </a:pPr>
            <a:r>
              <a:rPr lang="fr-FR" sz="1700" dirty="0" smtClean="0"/>
              <a:t>Accompagnement du ministère des prêtres (R35,44) </a:t>
            </a:r>
          </a:p>
          <a:p>
            <a:pPr marL="355600" indent="-246063" algn="just">
              <a:lnSpc>
                <a:spcPct val="120000"/>
              </a:lnSpc>
              <a:spcBef>
                <a:spcPts val="0"/>
              </a:spcBef>
              <a:spcAft>
                <a:spcPts val="1000"/>
              </a:spcAft>
              <a:buFont typeface="+mj-lt"/>
              <a:buAutoNum type="arabicPeriod"/>
            </a:pPr>
            <a:r>
              <a:rPr lang="fr-FR" sz="1700" dirty="0" smtClean="0"/>
              <a:t>Manière d’associer les fidèles laïcs aux travaux de la Conférence des évêques (R34,36) </a:t>
            </a:r>
          </a:p>
          <a:p>
            <a:pPr marL="355600" indent="-246063" algn="just">
              <a:lnSpc>
                <a:spcPct val="120000"/>
              </a:lnSpc>
              <a:spcBef>
                <a:spcPts val="0"/>
              </a:spcBef>
              <a:spcAft>
                <a:spcPts val="1000"/>
              </a:spcAft>
              <a:buFont typeface="+mj-lt"/>
              <a:buAutoNum type="arabicPeriod"/>
            </a:pPr>
            <a:r>
              <a:rPr lang="fr-FR" sz="1700" dirty="0" smtClean="0"/>
              <a:t>Analyse des causes des violences sexuelles au sein de l’Eglise (R2) </a:t>
            </a:r>
          </a:p>
          <a:p>
            <a:pPr marL="355600" indent="-246063" algn="just">
              <a:lnSpc>
                <a:spcPct val="120000"/>
              </a:lnSpc>
              <a:spcBef>
                <a:spcPts val="0"/>
              </a:spcBef>
              <a:spcAft>
                <a:spcPts val="1000"/>
              </a:spcAft>
              <a:buFont typeface="+mj-lt"/>
              <a:buAutoNum type="arabicPeriod"/>
            </a:pPr>
            <a:r>
              <a:rPr lang="fr-FR" sz="1700" dirty="0" smtClean="0"/>
              <a:t>Moyens de vigilance et de contrôle des associations de fidèles menant la vie commune et de tout groupe s’appuyant sur un charisme particulier.</a:t>
            </a:r>
          </a:p>
          <a:p>
            <a:pPr marL="624078" indent="-514350" algn="just">
              <a:lnSpc>
                <a:spcPct val="120000"/>
              </a:lnSpc>
              <a:spcBef>
                <a:spcPts val="0"/>
              </a:spcBef>
              <a:spcAft>
                <a:spcPts val="1000"/>
              </a:spcAft>
              <a:buFont typeface="+mj-lt"/>
              <a:buAutoNum type="arabicPeriod"/>
            </a:pPr>
            <a:endParaRPr lang="fr-FR" sz="1700" dirty="0"/>
          </a:p>
        </p:txBody>
      </p:sp>
      <p:sp>
        <p:nvSpPr>
          <p:cNvPr id="3" name="Titre 2"/>
          <p:cNvSpPr>
            <a:spLocks noGrp="1"/>
          </p:cNvSpPr>
          <p:nvPr>
            <p:ph type="title"/>
          </p:nvPr>
        </p:nvSpPr>
        <p:spPr/>
        <p:txBody>
          <a:bodyPr>
            <a:noAutofit/>
          </a:bodyPr>
          <a:lstStyle/>
          <a:p>
            <a:r>
              <a:rPr lang="fr-FR" sz="3600" dirty="0" smtClean="0"/>
              <a:t>Les évêques décident la création des groupes de travail suivants</a:t>
            </a:r>
            <a:endParaRPr lang="fr-F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412776"/>
            <a:ext cx="8820472" cy="4525963"/>
          </a:xfrm>
        </p:spPr>
        <p:txBody>
          <a:bodyPr/>
          <a:lstStyle/>
          <a:p>
            <a:pPr>
              <a:lnSpc>
                <a:spcPct val="150000"/>
              </a:lnSpc>
              <a:spcAft>
                <a:spcPts val="600"/>
              </a:spcAft>
            </a:pPr>
            <a:r>
              <a:rPr lang="fr-FR" dirty="0" smtClean="0"/>
              <a:t>INIRR créée à la demande des évêques de France  Instance Indépendante de Reconnaissance et de Réparation en ligne www.inirr.fr</a:t>
            </a:r>
          </a:p>
          <a:p>
            <a:pPr>
              <a:lnSpc>
                <a:spcPct val="150000"/>
              </a:lnSpc>
            </a:pPr>
            <a:r>
              <a:rPr lang="fr-FR" dirty="0" smtClean="0"/>
              <a:t>CRR créée à la demande de CORREF </a:t>
            </a:r>
          </a:p>
          <a:p>
            <a:pPr>
              <a:lnSpc>
                <a:spcPct val="150000"/>
              </a:lnSpc>
              <a:buNone/>
            </a:pPr>
            <a:r>
              <a:rPr lang="fr-FR" dirty="0" smtClean="0"/>
              <a:t> </a:t>
            </a:r>
            <a:r>
              <a:rPr lang="fr-FR" dirty="0" smtClean="0"/>
              <a:t> Commission de Réparation et de Reconnaissance en ligne www.reconnaissancereparation.org</a:t>
            </a:r>
            <a:endParaRPr lang="fr-FR" dirty="0"/>
          </a:p>
        </p:txBody>
      </p:sp>
      <p:sp>
        <p:nvSpPr>
          <p:cNvPr id="3" name="Titre 2"/>
          <p:cNvSpPr>
            <a:spLocks noGrp="1"/>
          </p:cNvSpPr>
          <p:nvPr>
            <p:ph type="title"/>
          </p:nvPr>
        </p:nvSpPr>
        <p:spPr/>
        <p:txBody>
          <a:bodyPr>
            <a:normAutofit fontScale="90000"/>
          </a:bodyPr>
          <a:lstStyle/>
          <a:p>
            <a:r>
              <a:rPr lang="fr-FR" dirty="0" smtClean="0"/>
              <a:t>Pour écouter, reconnaître, réparer</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628800"/>
            <a:ext cx="8496944" cy="4824536"/>
          </a:xfrm>
        </p:spPr>
        <p:txBody>
          <a:bodyPr>
            <a:normAutofit fontScale="55000" lnSpcReduction="20000"/>
          </a:bodyPr>
          <a:lstStyle/>
          <a:p>
            <a:pPr marL="0" indent="109538" algn="just">
              <a:lnSpc>
                <a:spcPct val="170000"/>
              </a:lnSpc>
              <a:buNone/>
              <a:tabLst>
                <a:tab pos="352425" algn="l"/>
              </a:tabLst>
            </a:pPr>
            <a:r>
              <a:rPr lang="fr-FR" sz="2900" dirty="0" smtClean="0"/>
              <a:t>	Je </a:t>
            </a:r>
            <a:r>
              <a:rPr lang="fr-FR" sz="2900" dirty="0" smtClean="0"/>
              <a:t>prie pour vous et je n'ai rien d'autre à vous offrir car il serait vain et présomptueux de trouver des mots pour vous distraire de votre souffrance, de votre vie abîmée ou détruite, de ces confiances trahies, de ces néants qui menacent toutes voies d'Espérance</a:t>
            </a:r>
            <a:r>
              <a:rPr lang="fr-FR" sz="2900" dirty="0" smtClean="0"/>
              <a:t>. Dans </a:t>
            </a:r>
            <a:r>
              <a:rPr lang="fr-FR" sz="2900" dirty="0" smtClean="0"/>
              <a:t>l'une de vos auditions, l'un d'entre vous a dit : « j'aimerais que l'Église se fasse pauvre », qu'elle rejoigne les béatitudes, qu'elle ne soit pas « au dessus de tout » et « j'aimerais qu'elle se mette à hauteur d'homme, </a:t>
            </a:r>
            <a:r>
              <a:rPr lang="fr-FR" sz="2900" dirty="0" smtClean="0"/>
              <a:t>vraiment, </a:t>
            </a:r>
            <a:r>
              <a:rPr lang="fr-FR" sz="2900" dirty="0" smtClean="0"/>
              <a:t>vraiment </a:t>
            </a:r>
            <a:r>
              <a:rPr lang="fr-FR" sz="2900" dirty="0" smtClean="0"/>
              <a:t>» </a:t>
            </a:r>
            <a:r>
              <a:rPr lang="fr-FR" sz="2900" dirty="0" smtClean="0"/>
              <a:t>. Merci de ces mots de sagesse et d'avoir pitié d'elle.</a:t>
            </a:r>
          </a:p>
          <a:p>
            <a:pPr marL="0" indent="109538" algn="just">
              <a:lnSpc>
                <a:spcPct val="170000"/>
              </a:lnSpc>
              <a:spcAft>
                <a:spcPts val="600"/>
              </a:spcAft>
              <a:buNone/>
              <a:tabLst>
                <a:tab pos="352425" algn="l"/>
              </a:tabLst>
            </a:pPr>
            <a:r>
              <a:rPr lang="fr-FR" sz="2900" dirty="0" smtClean="0"/>
              <a:t>	Je </a:t>
            </a:r>
            <a:r>
              <a:rPr lang="fr-FR" sz="2900" dirty="0" smtClean="0"/>
              <a:t>vous suis inconnu, mais sachez que j'ai pour vous la plus grande considération, inspirée de celle que le Christ porte à l'enfant fragile, innocent qu'il place au milieu des apôtres pour leur dire qu'il est le plus grand dans le Royaume de cieux, les enjoignant de se garder d'en mépriser ne serait ce qu'un </a:t>
            </a:r>
            <a:r>
              <a:rPr lang="fr-FR" sz="2900" dirty="0" smtClean="0"/>
              <a:t>seul. (</a:t>
            </a:r>
            <a:r>
              <a:rPr lang="fr-FR" sz="2900" dirty="0" smtClean="0"/>
              <a:t>Mt 18) </a:t>
            </a:r>
          </a:p>
        </p:txBody>
      </p:sp>
      <p:sp>
        <p:nvSpPr>
          <p:cNvPr id="3" name="Titre 2"/>
          <p:cNvSpPr>
            <a:spLocks noGrp="1"/>
          </p:cNvSpPr>
          <p:nvPr>
            <p:ph type="title"/>
          </p:nvPr>
        </p:nvSpPr>
        <p:spPr>
          <a:xfrm>
            <a:off x="251520" y="274638"/>
            <a:ext cx="8712968" cy="1143000"/>
          </a:xfrm>
        </p:spPr>
        <p:txBody>
          <a:bodyPr>
            <a:normAutofit fontScale="90000"/>
          </a:bodyPr>
          <a:lstStyle/>
          <a:p>
            <a:r>
              <a:rPr lang="fr-FR" dirty="0" smtClean="0"/>
              <a:t>Lettre ouverte à chacune des victimes d’abus sexuels dans l’Eglise</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098571"/>
          </a:xfrm>
        </p:spPr>
        <p:txBody>
          <a:bodyPr/>
          <a:lstStyle/>
          <a:p>
            <a:pPr>
              <a:lnSpc>
                <a:spcPct val="150000"/>
              </a:lnSpc>
              <a:spcAft>
                <a:spcPts val="600"/>
              </a:spcAft>
            </a:pPr>
            <a:r>
              <a:rPr lang="fr-FR" dirty="0" smtClean="0"/>
              <a:t>Et nous, à notre échelle, que pouvons-nous faire, développer et construire ?</a:t>
            </a:r>
          </a:p>
          <a:p>
            <a:pPr>
              <a:lnSpc>
                <a:spcPct val="150000"/>
              </a:lnSpc>
            </a:pPr>
            <a:r>
              <a:rPr lang="fr-FR" dirty="0" smtClean="0"/>
              <a:t>Quelle </a:t>
            </a:r>
            <a:r>
              <a:rPr lang="fr-FR" dirty="0" smtClean="0"/>
              <a:t>est notre espérance ?</a:t>
            </a:r>
          </a:p>
          <a:p>
            <a:pPr>
              <a:lnSpc>
                <a:spcPct val="150000"/>
              </a:lnSpc>
            </a:pPr>
            <a:endParaRPr lang="fr-FR" dirty="0" smtClean="0"/>
          </a:p>
          <a:p>
            <a:pPr>
              <a:lnSpc>
                <a:spcPct val="150000"/>
              </a:lnSpc>
              <a:buNone/>
            </a:pPr>
            <a:r>
              <a:rPr lang="fr-FR" dirty="0" smtClean="0"/>
              <a:t>… temps d’échanges</a:t>
            </a:r>
          </a:p>
          <a:p>
            <a:pPr>
              <a:lnSpc>
                <a:spcPct val="150000"/>
              </a:lnSpc>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solidFill>
                  <a:srgbClr val="FF0000"/>
                </a:solidFill>
              </a:rPr>
              <a:t>Dans chaque victime c’est le Christ qui est en croix</a:t>
            </a:r>
            <a:endParaRPr lang="fr-FR" dirty="0">
              <a:solidFill>
                <a:srgbClr val="FF0000"/>
              </a:solidFill>
            </a:endParaRPr>
          </a:p>
        </p:txBody>
      </p:sp>
      <p:sp>
        <p:nvSpPr>
          <p:cNvPr id="3" name="Sous-titre 2"/>
          <p:cNvSpPr>
            <a:spLocks noGrp="1"/>
          </p:cNvSpPr>
          <p:nvPr>
            <p:ph type="subTitle" idx="1"/>
          </p:nvPr>
        </p:nvSpPr>
        <p:spPr/>
        <p:txBody>
          <a:bodyPr/>
          <a:lstStyle/>
          <a:p>
            <a:r>
              <a:rPr lang="fr-FR" b="1" dirty="0" smtClean="0"/>
              <a:t>Notre Père…</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3 sources</a:t>
            </a:r>
          </a:p>
          <a:p>
            <a:pPr>
              <a:lnSpc>
                <a:spcPct val="150000"/>
              </a:lnSpc>
            </a:pPr>
            <a:r>
              <a:rPr lang="fr-FR" dirty="0" smtClean="0"/>
              <a:t>Appel à témoignage </a:t>
            </a:r>
          </a:p>
          <a:p>
            <a:pPr>
              <a:lnSpc>
                <a:spcPct val="150000"/>
              </a:lnSpc>
            </a:pPr>
            <a:r>
              <a:rPr lang="fr-FR" dirty="0" smtClean="0"/>
              <a:t>Recherche dans les archives</a:t>
            </a:r>
          </a:p>
          <a:p>
            <a:pPr>
              <a:lnSpc>
                <a:spcPct val="150000"/>
              </a:lnSpc>
            </a:pPr>
            <a:r>
              <a:rPr lang="fr-FR" dirty="0" smtClean="0"/>
              <a:t>Enquête en population générale</a:t>
            </a:r>
            <a:endParaRPr lang="fr-FR" dirty="0"/>
          </a:p>
        </p:txBody>
      </p:sp>
      <p:sp>
        <p:nvSpPr>
          <p:cNvPr id="2" name="Titre 1"/>
          <p:cNvSpPr>
            <a:spLocks noGrp="1"/>
          </p:cNvSpPr>
          <p:nvPr>
            <p:ph type="title"/>
          </p:nvPr>
        </p:nvSpPr>
        <p:spPr/>
        <p:txBody>
          <a:bodyPr/>
          <a:lstStyle/>
          <a:p>
            <a:r>
              <a:rPr lang="fr-FR" dirty="0" smtClean="0"/>
              <a:t>Les victimes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6264696"/>
          </a:xfrm>
        </p:spPr>
        <p:txBody>
          <a:bodyPr>
            <a:normAutofit fontScale="55000" lnSpcReduction="20000"/>
          </a:bodyPr>
          <a:lstStyle/>
          <a:p>
            <a:pPr>
              <a:lnSpc>
                <a:spcPct val="170000"/>
              </a:lnSpc>
            </a:pPr>
            <a:r>
              <a:rPr lang="fr-FR" sz="3200" dirty="0" smtClean="0"/>
              <a:t>Appel à témoignage </a:t>
            </a:r>
          </a:p>
          <a:p>
            <a:pPr>
              <a:lnSpc>
                <a:spcPct val="170000"/>
              </a:lnSpc>
              <a:buNone/>
            </a:pPr>
            <a:r>
              <a:rPr lang="fr-FR" sz="2200" dirty="0" smtClean="0"/>
              <a:t>(lancé entre le 3 juin 2019 et le 31 octobre 2020)</a:t>
            </a:r>
          </a:p>
          <a:p>
            <a:pPr algn="ctr">
              <a:lnSpc>
                <a:spcPct val="170000"/>
              </a:lnSpc>
              <a:spcAft>
                <a:spcPts val="600"/>
              </a:spcAft>
              <a:buNone/>
            </a:pPr>
            <a:r>
              <a:rPr lang="fr-FR" sz="3300" b="1" dirty="0" smtClean="0"/>
              <a:t>2 738</a:t>
            </a:r>
          </a:p>
          <a:p>
            <a:pPr>
              <a:lnSpc>
                <a:spcPct val="170000"/>
              </a:lnSpc>
            </a:pPr>
            <a:r>
              <a:rPr lang="fr-FR" sz="3300" dirty="0" smtClean="0"/>
              <a:t>Recherche dans les archives</a:t>
            </a:r>
          </a:p>
          <a:p>
            <a:pPr>
              <a:lnSpc>
                <a:spcPct val="170000"/>
              </a:lnSpc>
              <a:buNone/>
            </a:pPr>
            <a:r>
              <a:rPr lang="fr-FR" sz="2200" dirty="0" smtClean="0"/>
              <a:t>(diocésaines et judiciaires)</a:t>
            </a:r>
          </a:p>
          <a:p>
            <a:pPr algn="ctr">
              <a:lnSpc>
                <a:spcPct val="170000"/>
              </a:lnSpc>
              <a:spcAft>
                <a:spcPts val="600"/>
              </a:spcAft>
              <a:buNone/>
            </a:pPr>
            <a:r>
              <a:rPr lang="fr-FR" sz="3300" b="1" dirty="0" smtClean="0"/>
              <a:t>4 832</a:t>
            </a:r>
          </a:p>
          <a:p>
            <a:pPr algn="just">
              <a:lnSpc>
                <a:spcPct val="170000"/>
              </a:lnSpc>
            </a:pPr>
            <a:r>
              <a:rPr lang="fr-FR" sz="3300" dirty="0" smtClean="0"/>
              <a:t>Enquête en population générale</a:t>
            </a:r>
          </a:p>
          <a:p>
            <a:pPr marL="365125" indent="-365125">
              <a:lnSpc>
                <a:spcPct val="170000"/>
              </a:lnSpc>
              <a:buNone/>
            </a:pPr>
            <a:r>
              <a:rPr lang="fr-FR" dirty="0" smtClean="0"/>
              <a:t> (m</a:t>
            </a:r>
            <a:r>
              <a:rPr lang="fr-FR" sz="2400" dirty="0" smtClean="0"/>
              <a:t>enée en ligne par l’</a:t>
            </a:r>
            <a:r>
              <a:rPr lang="fr-FR" sz="2400" dirty="0" err="1" smtClean="0"/>
              <a:t>Ifop</a:t>
            </a:r>
            <a:r>
              <a:rPr lang="fr-FR" sz="2400" dirty="0" smtClean="0"/>
              <a:t> et l’Inserm)</a:t>
            </a:r>
          </a:p>
          <a:p>
            <a:pPr algn="ctr">
              <a:lnSpc>
                <a:spcPct val="170000"/>
              </a:lnSpc>
              <a:buNone/>
            </a:pPr>
            <a:r>
              <a:rPr lang="fr-FR" sz="3300" b="1" dirty="0" smtClean="0"/>
              <a:t>216 000 </a:t>
            </a:r>
          </a:p>
          <a:p>
            <a:pPr algn="ctr">
              <a:lnSpc>
                <a:spcPct val="170000"/>
              </a:lnSpc>
              <a:buNone/>
            </a:pPr>
            <a:r>
              <a:rPr lang="fr-FR" sz="2200" dirty="0" smtClean="0"/>
              <a:t>par des clercs, religieux ou religieuses</a:t>
            </a:r>
          </a:p>
          <a:p>
            <a:pPr algn="ctr">
              <a:lnSpc>
                <a:spcPct val="170000"/>
              </a:lnSpc>
              <a:buNone/>
            </a:pPr>
            <a:r>
              <a:rPr lang="fr-FR" sz="2200" dirty="0" smtClean="0"/>
              <a:t>(entre 2900 et 3200 agresseurs, soit 3% de clercs abuseurs)</a:t>
            </a:r>
          </a:p>
          <a:p>
            <a:pPr algn="ctr">
              <a:lnSpc>
                <a:spcPct val="170000"/>
              </a:lnSpc>
              <a:buNone/>
            </a:pPr>
            <a:r>
              <a:rPr lang="fr-FR" sz="3300" b="1" dirty="0" smtClean="0"/>
              <a:t>330 000</a:t>
            </a:r>
          </a:p>
          <a:p>
            <a:pPr algn="ctr">
              <a:lnSpc>
                <a:spcPct val="170000"/>
              </a:lnSpc>
              <a:buNone/>
            </a:pPr>
            <a:r>
              <a:rPr lang="fr-FR" sz="2200" dirty="0"/>
              <a:t>e</a:t>
            </a:r>
            <a:r>
              <a:rPr lang="fr-FR" sz="2200" dirty="0" smtClean="0"/>
              <a:t>n ajoutant les victimes de laïcs en mission dans l’Eglise</a:t>
            </a:r>
          </a:p>
          <a:p>
            <a:pPr algn="ctr">
              <a:lnSpc>
                <a:spcPct val="170000"/>
              </a:lnSpc>
              <a:buNone/>
            </a:pPr>
            <a:r>
              <a:rPr lang="fr-FR" sz="2200" dirty="0" smtClean="0"/>
              <a:t>(professeurs  de l’enseignement catholique, catéchistes, aumôniers laïcs, animateurs de groupes…)</a:t>
            </a:r>
            <a:endParaRPr lang="fr-FR"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9"/>
            <a:ext cx="8229600" cy="3816424"/>
          </a:xfrm>
        </p:spPr>
        <p:txBody>
          <a:bodyPr>
            <a:normAutofit fontScale="77500" lnSpcReduction="20000"/>
          </a:bodyPr>
          <a:lstStyle/>
          <a:p>
            <a:pPr marL="355600" indent="-266700">
              <a:lnSpc>
                <a:spcPct val="150000"/>
              </a:lnSpc>
            </a:pPr>
            <a:r>
              <a:rPr lang="fr-FR" dirty="0" smtClean="0"/>
              <a:t>3.7% agressions en famille</a:t>
            </a:r>
          </a:p>
          <a:p>
            <a:pPr marL="355600" indent="-266700">
              <a:lnSpc>
                <a:spcPct val="150000"/>
              </a:lnSpc>
            </a:pPr>
            <a:r>
              <a:rPr lang="fr-FR" dirty="0" smtClean="0"/>
              <a:t>2% par un ami de la famille</a:t>
            </a:r>
          </a:p>
          <a:p>
            <a:pPr marL="355600" indent="-266700">
              <a:lnSpc>
                <a:spcPct val="150000"/>
              </a:lnSpc>
            </a:pPr>
            <a:r>
              <a:rPr lang="fr-FR" dirty="0" smtClean="0"/>
              <a:t>1.8% par un ami ou un copain</a:t>
            </a:r>
          </a:p>
          <a:p>
            <a:pPr marL="355600" indent="-266700">
              <a:lnSpc>
                <a:spcPct val="150000"/>
              </a:lnSpc>
            </a:pPr>
            <a:r>
              <a:rPr lang="fr-FR" dirty="0" smtClean="0"/>
              <a:t>1.16% dans l’Eglise catholique</a:t>
            </a:r>
          </a:p>
          <a:p>
            <a:pPr marL="355600" indent="-266700">
              <a:lnSpc>
                <a:spcPct val="150000"/>
              </a:lnSpc>
            </a:pPr>
            <a:r>
              <a:rPr lang="fr-FR" dirty="0" smtClean="0"/>
              <a:t>0.36% en colonies de vacances</a:t>
            </a:r>
          </a:p>
          <a:p>
            <a:pPr marL="355600" indent="-266700">
              <a:lnSpc>
                <a:spcPct val="150000"/>
              </a:lnSpc>
            </a:pPr>
            <a:r>
              <a:rPr lang="fr-FR" dirty="0" smtClean="0"/>
              <a:t>0.34% à l’école publique</a:t>
            </a:r>
          </a:p>
          <a:p>
            <a:pPr marL="355600" indent="-266700">
              <a:lnSpc>
                <a:spcPct val="150000"/>
              </a:lnSpc>
            </a:pPr>
            <a:r>
              <a:rPr lang="fr-FR" dirty="0" smtClean="0"/>
              <a:t>0.28% dans les clubs sportifs</a:t>
            </a:r>
          </a:p>
          <a:p>
            <a:pPr marL="355600" indent="-266700">
              <a:lnSpc>
                <a:spcPct val="150000"/>
              </a:lnSpc>
            </a:pPr>
            <a:r>
              <a:rPr lang="fr-FR" dirty="0" smtClean="0"/>
              <a:t>0.17% en éducation artistique</a:t>
            </a:r>
            <a:endParaRPr lang="fr-FR" dirty="0"/>
          </a:p>
        </p:txBody>
      </p:sp>
      <p:sp>
        <p:nvSpPr>
          <p:cNvPr id="2" name="Titre 1"/>
          <p:cNvSpPr>
            <a:spLocks noGrp="1"/>
          </p:cNvSpPr>
          <p:nvPr>
            <p:ph type="title"/>
          </p:nvPr>
        </p:nvSpPr>
        <p:spPr/>
        <p:txBody>
          <a:bodyPr>
            <a:normAutofit fontScale="90000"/>
          </a:bodyPr>
          <a:lstStyle/>
          <a:p>
            <a:r>
              <a:rPr lang="fr-FR" dirty="0" smtClean="0"/>
              <a:t>Enquête sur les violences sexuelles</a:t>
            </a:r>
            <a:endParaRPr lang="fr-FR" dirty="0"/>
          </a:p>
        </p:txBody>
      </p:sp>
      <p:sp>
        <p:nvSpPr>
          <p:cNvPr id="4" name="ZoneTexte 3"/>
          <p:cNvSpPr txBox="1"/>
          <p:nvPr/>
        </p:nvSpPr>
        <p:spPr>
          <a:xfrm>
            <a:off x="575048" y="5373216"/>
            <a:ext cx="8568952" cy="1077218"/>
          </a:xfrm>
          <a:prstGeom prst="rect">
            <a:avLst/>
          </a:prstGeom>
          <a:noFill/>
        </p:spPr>
        <p:txBody>
          <a:bodyPr wrap="square" rtlCol="0">
            <a:spAutoFit/>
          </a:bodyPr>
          <a:lstStyle/>
          <a:p>
            <a:pPr algn="ctr">
              <a:lnSpc>
                <a:spcPct val="150000"/>
              </a:lnSpc>
            </a:pPr>
            <a:r>
              <a:rPr lang="fr-FR" sz="1600" b="1" dirty="0" smtClean="0"/>
              <a:t>L’académie catholique a mis en doute la façon de faire de la commission Sauvé. Il n'empêche que même si le nombre est plus bas, il reste très élevé, trop élevé !</a:t>
            </a:r>
            <a:endParaRPr lang="fr-FR" sz="1600" dirty="0" smtClean="0"/>
          </a:p>
          <a:p>
            <a:pPr algn="ctr"/>
            <a:endParaRPr lang="fr-F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340768"/>
            <a:ext cx="8568952" cy="5256584"/>
          </a:xfrm>
        </p:spPr>
        <p:txBody>
          <a:bodyPr>
            <a:normAutofit fontScale="77500" lnSpcReduction="20000"/>
          </a:bodyPr>
          <a:lstStyle/>
          <a:p>
            <a:pPr algn="just">
              <a:lnSpc>
                <a:spcPct val="170000"/>
              </a:lnSpc>
              <a:spcAft>
                <a:spcPts val="600"/>
              </a:spcAft>
              <a:buNone/>
            </a:pPr>
            <a:r>
              <a:rPr lang="fr-FR" dirty="0" smtClean="0"/>
              <a:t>CIASE, </a:t>
            </a:r>
            <a:r>
              <a:rPr lang="fr-FR" sz="2200" dirty="0" smtClean="0"/>
              <a:t>commission indépendante sur les abus sexuels dans l’Eglise, (appelé aussi Rapport Sauvé du nom du président de la commission), commanditée par l’Eglise catholique pour :</a:t>
            </a:r>
          </a:p>
          <a:p>
            <a:pPr>
              <a:lnSpc>
                <a:spcPct val="170000"/>
              </a:lnSpc>
              <a:spcAft>
                <a:spcPts val="600"/>
              </a:spcAft>
            </a:pPr>
            <a:r>
              <a:rPr lang="fr-FR" sz="2600" dirty="0" smtClean="0"/>
              <a:t>Faire la lumière sur les violences sexuelles en son sein depuis 1950</a:t>
            </a:r>
          </a:p>
          <a:p>
            <a:pPr>
              <a:lnSpc>
                <a:spcPct val="170000"/>
              </a:lnSpc>
              <a:spcAft>
                <a:spcPts val="600"/>
              </a:spcAft>
            </a:pPr>
            <a:r>
              <a:rPr lang="fr-FR" sz="2600" dirty="0" smtClean="0"/>
              <a:t>Examiner comment ces affaires ont été ou non traitées</a:t>
            </a:r>
          </a:p>
          <a:p>
            <a:pPr>
              <a:lnSpc>
                <a:spcPct val="170000"/>
              </a:lnSpc>
              <a:spcAft>
                <a:spcPts val="600"/>
              </a:spcAft>
            </a:pPr>
            <a:r>
              <a:rPr lang="fr-FR" sz="2600" dirty="0" smtClean="0"/>
              <a:t>Evaluer les mesures prises par l’Eglise pour faire face à ce fléau</a:t>
            </a:r>
          </a:p>
          <a:p>
            <a:pPr>
              <a:lnSpc>
                <a:spcPct val="170000"/>
              </a:lnSpc>
              <a:spcAft>
                <a:spcPts val="600"/>
              </a:spcAft>
            </a:pPr>
            <a:r>
              <a:rPr lang="fr-FR" sz="2600" dirty="0" smtClean="0"/>
              <a:t>Faire toute recommandation utile</a:t>
            </a:r>
          </a:p>
          <a:p>
            <a:pPr algn="r">
              <a:lnSpc>
                <a:spcPct val="170000"/>
              </a:lnSpc>
              <a:buNone/>
            </a:pPr>
            <a:r>
              <a:rPr lang="fr-FR" sz="2000" dirty="0" smtClean="0"/>
              <a:t>Consultable sur : www.ciase.fr/</a:t>
            </a:r>
          </a:p>
          <a:p>
            <a:pPr algn="r">
              <a:lnSpc>
                <a:spcPct val="170000"/>
              </a:lnSpc>
              <a:buNone/>
            </a:pPr>
            <a:r>
              <a:rPr lang="fr-FR" sz="2000" dirty="0" smtClean="0"/>
              <a:t>et sur le site du diocèse : www.luttercontrelesabus.fr  </a:t>
            </a:r>
          </a:p>
        </p:txBody>
      </p:sp>
      <p:sp>
        <p:nvSpPr>
          <p:cNvPr id="2" name="Titre 1"/>
          <p:cNvSpPr>
            <a:spLocks noGrp="1"/>
          </p:cNvSpPr>
          <p:nvPr>
            <p:ph type="title"/>
          </p:nvPr>
        </p:nvSpPr>
        <p:spPr>
          <a:xfrm>
            <a:off x="457200" y="274638"/>
            <a:ext cx="8435280" cy="1143000"/>
          </a:xfrm>
        </p:spPr>
        <p:txBody>
          <a:bodyPr>
            <a:normAutofit fontScale="90000"/>
          </a:bodyPr>
          <a:lstStyle/>
          <a:p>
            <a:r>
              <a:rPr lang="fr-FR" dirty="0" smtClean="0"/>
              <a:t>Les objectifs du rapport de la </a:t>
            </a:r>
            <a:r>
              <a:rPr lang="fr-FR" dirty="0" err="1" smtClean="0"/>
              <a:t>Ciase</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433467"/>
          </a:xfrm>
        </p:spPr>
        <p:txBody>
          <a:bodyPr>
            <a:normAutofit fontScale="70000" lnSpcReduction="20000"/>
          </a:bodyPr>
          <a:lstStyle/>
          <a:p>
            <a:pPr algn="just">
              <a:lnSpc>
                <a:spcPct val="150000"/>
              </a:lnSpc>
              <a:spcAft>
                <a:spcPts val="600"/>
              </a:spcAft>
            </a:pPr>
            <a:r>
              <a:rPr lang="fr-FR" sz="2900" b="1" dirty="0" smtClean="0"/>
              <a:t>Les victimes </a:t>
            </a:r>
            <a:r>
              <a:rPr lang="fr-FR" dirty="0" smtClean="0"/>
              <a:t>sont au cœur des travaux de la commission : car elles détiennent un savoir unique sur les violences. De victimes écoutées, elles deviennent témoins acteurs de la vérité</a:t>
            </a:r>
          </a:p>
          <a:p>
            <a:pPr algn="just">
              <a:lnSpc>
                <a:spcPct val="150000"/>
              </a:lnSpc>
              <a:spcAft>
                <a:spcPts val="600"/>
              </a:spcAft>
            </a:pPr>
            <a:r>
              <a:rPr lang="fr-FR" sz="2900" b="1" dirty="0" smtClean="0"/>
              <a:t>Une conviction </a:t>
            </a:r>
            <a:r>
              <a:rPr lang="fr-FR" dirty="0" smtClean="0"/>
              <a:t>: l’avenir ne peut se construire sur un déni ou l’enfouissement de ces réalités douloureuses, mais sur leur reconnaissance et leur prise en charge</a:t>
            </a:r>
          </a:p>
          <a:p>
            <a:pPr algn="just">
              <a:lnSpc>
                <a:spcPct val="150000"/>
              </a:lnSpc>
              <a:spcAft>
                <a:spcPts val="600"/>
              </a:spcAft>
            </a:pPr>
            <a:r>
              <a:rPr lang="fr-FR" sz="2900" b="1" dirty="0" smtClean="0"/>
              <a:t>En conséquence </a:t>
            </a:r>
            <a:r>
              <a:rPr lang="fr-FR" dirty="0" smtClean="0"/>
              <a:t>: tout doit être entrepris pour « réparer », autant qu’il est possible, le mal qui leur a été fait et les aider à se reconstruire</a:t>
            </a:r>
          </a:p>
          <a:p>
            <a:pPr algn="just">
              <a:lnSpc>
                <a:spcPct val="150000"/>
              </a:lnSpc>
            </a:pPr>
            <a:r>
              <a:rPr lang="fr-FR" sz="2900" b="1" dirty="0" smtClean="0"/>
              <a:t>Long chemin </a:t>
            </a:r>
            <a:r>
              <a:rPr lang="fr-FR" dirty="0" smtClean="0"/>
              <a:t>de contrition, de vérité … de pardon, de réconciliation</a:t>
            </a:r>
          </a:p>
          <a:p>
            <a:pPr algn="just"/>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10000"/>
          </a:bodyPr>
          <a:lstStyle/>
          <a:p>
            <a:pPr>
              <a:lnSpc>
                <a:spcPct val="150000"/>
              </a:lnSpc>
            </a:pPr>
            <a:r>
              <a:rPr lang="fr-FR" dirty="0" smtClean="0"/>
              <a:t>21 membres </a:t>
            </a:r>
            <a:r>
              <a:rPr lang="fr-FR" sz="2600" dirty="0" smtClean="0"/>
              <a:t>dans la commission, </a:t>
            </a:r>
            <a:r>
              <a:rPr lang="fr-FR" sz="2000" dirty="0" smtClean="0"/>
              <a:t>aucun ecclésiastique et aucune victime</a:t>
            </a:r>
          </a:p>
          <a:p>
            <a:pPr>
              <a:lnSpc>
                <a:spcPct val="150000"/>
              </a:lnSpc>
            </a:pPr>
            <a:r>
              <a:rPr lang="fr-FR" dirty="0" smtClean="0"/>
              <a:t>Deux mandants : </a:t>
            </a:r>
            <a:r>
              <a:rPr lang="fr-FR" sz="2600" dirty="0" smtClean="0"/>
              <a:t>la CEF et la CORREF</a:t>
            </a:r>
          </a:p>
          <a:p>
            <a:pPr>
              <a:lnSpc>
                <a:spcPct val="150000"/>
              </a:lnSpc>
            </a:pPr>
            <a:r>
              <a:rPr lang="fr-FR" dirty="0" smtClean="0"/>
              <a:t>26 000 heures de travail</a:t>
            </a:r>
          </a:p>
          <a:p>
            <a:pPr>
              <a:lnSpc>
                <a:spcPct val="150000"/>
              </a:lnSpc>
            </a:pPr>
            <a:r>
              <a:rPr lang="fr-FR" dirty="0" smtClean="0"/>
              <a:t>Un rapport final</a:t>
            </a:r>
          </a:p>
          <a:p>
            <a:pPr>
              <a:lnSpc>
                <a:spcPct val="150000"/>
              </a:lnSpc>
            </a:pPr>
            <a:r>
              <a:rPr lang="fr-FR" dirty="0" smtClean="0"/>
              <a:t>Des témoignages : </a:t>
            </a:r>
            <a:r>
              <a:rPr lang="fr-FR" sz="2600" dirty="0" smtClean="0"/>
              <a:t>de victimes à témoins</a:t>
            </a:r>
          </a:p>
          <a:p>
            <a:pPr>
              <a:lnSpc>
                <a:spcPct val="150000"/>
              </a:lnSpc>
            </a:pPr>
            <a:r>
              <a:rPr lang="fr-FR" dirty="0" smtClean="0"/>
              <a:t>Une synthèse</a:t>
            </a:r>
          </a:p>
          <a:p>
            <a:pPr>
              <a:lnSpc>
                <a:spcPct val="150000"/>
              </a:lnSpc>
            </a:pPr>
            <a:r>
              <a:rPr lang="fr-FR" dirty="0" smtClean="0"/>
              <a:t>45 recommandations</a:t>
            </a:r>
          </a:p>
          <a:p>
            <a:pPr algn="just">
              <a:lnSpc>
                <a:spcPct val="150000"/>
              </a:lnSpc>
            </a:pPr>
            <a:r>
              <a:rPr lang="fr-FR" dirty="0" smtClean="0"/>
              <a:t>2 000 pages d’annexes </a:t>
            </a:r>
            <a:r>
              <a:rPr lang="fr-FR" sz="2000" dirty="0" smtClean="0"/>
              <a:t>comprenant les comptes rendus d’audition (de personnes victimes et d’experts), les rapports d’enquête, les analyses de dossiers, les témoignages adressés à la commission…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897</TotalTime>
  <Words>1070</Words>
  <Application>Microsoft Office PowerPoint</Application>
  <PresentationFormat>Affichage à l'écran (4:3)</PresentationFormat>
  <Paragraphs>134</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Rotonde</vt:lpstr>
      <vt:lpstr>Les abus sexuels au sein de l’Eglise catholique</vt:lpstr>
      <vt:lpstr>Lettre ouverte à chacune des victimes d’abus sexuels dans l’Eglise</vt:lpstr>
      <vt:lpstr>Dans chaque victime c’est le Christ qui est en croix</vt:lpstr>
      <vt:lpstr>Les victimes</vt:lpstr>
      <vt:lpstr>Diapositive 5</vt:lpstr>
      <vt:lpstr>Enquête sur les violences sexuelles</vt:lpstr>
      <vt:lpstr>Les objectifs du rapport de la Ciase</vt:lpstr>
      <vt:lpstr>Diapositive 8</vt:lpstr>
      <vt:lpstr>Diapositive 9</vt:lpstr>
      <vt:lpstr>Diapositive 10</vt:lpstr>
      <vt:lpstr>Diapositive 11</vt:lpstr>
      <vt:lpstr>Petit historique</vt:lpstr>
      <vt:lpstr>Les 45 recommandations du rapport</vt:lpstr>
      <vt:lpstr>Diapositive 14</vt:lpstr>
      <vt:lpstr>Diapositive 15</vt:lpstr>
      <vt:lpstr>Diapositive 16</vt:lpstr>
      <vt:lpstr>A Lourdes (en nov.), les évêques</vt:lpstr>
      <vt:lpstr>Les évêques décident la création des groupes de travail suivants</vt:lpstr>
      <vt:lpstr>Pour écouter, reconnaître, réparer</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abus sexuels au sein de l’Eglise catholique</dc:title>
  <dc:creator>pc</dc:creator>
  <cp:lastModifiedBy>pc</cp:lastModifiedBy>
  <cp:revision>104</cp:revision>
  <dcterms:created xsi:type="dcterms:W3CDTF">2021-10-25T11:50:03Z</dcterms:created>
  <dcterms:modified xsi:type="dcterms:W3CDTF">2022-03-14T17:51:28Z</dcterms:modified>
</cp:coreProperties>
</file>